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1151" r:id="rId8"/>
    <p:sldId id="1152" r:id="rId9"/>
    <p:sldId id="1133" r:id="rId10"/>
    <p:sldId id="438" r:id="rId11"/>
    <p:sldId id="1134" r:id="rId12"/>
    <p:sldId id="455" r:id="rId13"/>
    <p:sldId id="411" r:id="rId14"/>
    <p:sldId id="1149" r:id="rId15"/>
    <p:sldId id="1150" r:id="rId16"/>
    <p:sldId id="1153" r:id="rId17"/>
    <p:sldId id="450" r:id="rId18"/>
    <p:sldId id="398" r:id="rId19"/>
    <p:sldId id="1154" r:id="rId20"/>
    <p:sldId id="405" r:id="rId21"/>
    <p:sldId id="437" r:id="rId22"/>
    <p:sldId id="407" r:id="rId23"/>
    <p:sldId id="443" r:id="rId24"/>
    <p:sldId id="1148" r:id="rId25"/>
    <p:sldId id="441" r:id="rId26"/>
    <p:sldId id="1144" r:id="rId27"/>
    <p:sldId id="451" r:id="rId28"/>
    <p:sldId id="1155" r:id="rId29"/>
    <p:sldId id="379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8307" autoAdjust="0"/>
    <p:restoredTop sz="96327" autoAdjust="0"/>
  </p:normalViewPr>
  <p:slideViewPr>
    <p:cSldViewPr snapToGrid="0">
      <p:cViewPr varScale="1">
        <p:scale>
          <a:sx n="65" d="100"/>
          <a:sy n="65" d="100"/>
        </p:scale>
        <p:origin x="52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F73CA3DC-EF0C-4E91-BE2C-9A667F4A46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2328" y="31104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Edinburgh, U.K.; 11 – 15 December 2023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F87ED4-7EE2-4712-BFB9-ADFDB81C5BC1}"/>
              </a:ext>
            </a:extLst>
          </p:cNvPr>
          <p:cNvSpPr txBox="1"/>
          <p:nvPr userDrawn="1"/>
        </p:nvSpPr>
        <p:spPr>
          <a:xfrm>
            <a:off x="9913373" y="0"/>
            <a:ext cx="144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SP-231696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202/" TargetMode="External"/><Relationship Id="rId2" Type="http://schemas.openxmlformats.org/officeDocument/2006/relationships/hyperlink" Target="https://datatracker.ietf.org/doc/rfc9201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rfc9203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430/" TargetMode="External"/><Relationship Id="rId2" Type="http://schemas.openxmlformats.org/officeDocument/2006/relationships/hyperlink" Target="https://datatracker.ietf.org/doc/rfc9410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boro-opsawg-teas-attachment-circuit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jesske-update-p-visited-network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schwarz-mmusic-sdp-for-gw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liaison/1858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meeting/interim-2023-tsvwg-01/session/tsvwg" TargetMode="External"/><Relationship Id="rId4" Type="http://schemas.openxmlformats.org/officeDocument/2006/relationships/hyperlink" Target="https://datatracker.ietf.org/liaison/1851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uthor-tools.ietf.org/iddiff?url2=draft-ma-netmod-immutable-flag-09" TargetMode="External"/><Relationship Id="rId4" Type="http://schemas.openxmlformats.org/officeDocument/2006/relationships/hyperlink" Target="https://datatracker.ietf.org/doc/draft-ma-netmod-immutable-flag/08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86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099850" y="1122363"/>
            <a:ext cx="9992299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CT/SA#102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/>
              <a:t>i</a:t>
            </a:r>
            <a:r>
              <a:rPr lang="en-DE" altLang="fr-FR" dirty="0"/>
              <a:t>t</a:t>
            </a:r>
            <a:r>
              <a:rPr lang="en-GB" altLang="fr-FR" dirty="0"/>
              <a:t>t</a:t>
            </a:r>
            <a:r>
              <a:rPr lang="fr-FR" altLang="fr-FR" dirty="0"/>
              <a:t> 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Triggered by review of Rel-17 specifications :</a:t>
            </a:r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3GPP spec requiring the assignment</a:t>
            </a:r>
          </a:p>
          <a:p>
            <a:pPr lvl="1"/>
            <a:r>
              <a:rPr lang="en-US" dirty="0"/>
              <a:t>To track the requests MCC has created a web page: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09739"/>
            <a:ext cx="10515600" cy="4432645"/>
          </a:xfrm>
        </p:spPr>
        <p:txBody>
          <a:bodyPr/>
          <a:lstStyle/>
          <a:p>
            <a:r>
              <a:rPr lang="en-US" dirty="0"/>
              <a:t>IETF Dependencies</a:t>
            </a:r>
            <a:br>
              <a:rPr lang="en-DE" dirty="0"/>
            </a:br>
            <a:br>
              <a:rPr lang="en-DE" dirty="0"/>
            </a:br>
            <a:br>
              <a:rPr lang="en-DE" dirty="0"/>
            </a:b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Additional OAuth Parameters for Authorization in Constrained Environments (ACE),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</a:t>
            </a:r>
            <a:r>
              <a:rPr lang="en-DE" dirty="0">
                <a:highlight>
                  <a:srgbClr val="FFFFFF"/>
                </a:highlight>
                <a:hlinkClick r:id="rId2"/>
              </a:rPr>
              <a:t>9201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IETF draft: </a:t>
            </a:r>
            <a:r>
              <a:rPr lang="en-GB" dirty="0">
                <a:highlight>
                  <a:srgbClr val="FFFFFF"/>
                </a:highlight>
              </a:rPr>
              <a:t>draft-ietf-ace-oauth-params</a:t>
            </a:r>
            <a:r>
              <a:rPr lang="en-DE" dirty="0">
                <a:highlight>
                  <a:srgbClr val="FFFFFF"/>
                </a:highlight>
              </a:rPr>
              <a:t>-16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r>
              <a:rPr lang="en-GB" dirty="0">
                <a:highlight>
                  <a:srgbClr val="FFFFFF"/>
                </a:highlight>
              </a:rPr>
              <a:t>Datagram Transport Layer Security (DTLS) Profile for Authentication and Authorization for Constrained Environments (ACE)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920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</a:rPr>
              <a:t>2</a:t>
            </a:r>
            <a:endParaRPr lang="en-US" u="sng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as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: </a:t>
            </a:r>
            <a:r>
              <a:rPr lang="en-GB" dirty="0">
                <a:highlight>
                  <a:srgbClr val="FFFFFF"/>
                </a:highlight>
              </a:rPr>
              <a:t>draft-ietf-ace-dtls-authorize-18.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228832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FFFF"/>
                </a:highlight>
              </a:rPr>
              <a:t>The Object Security for Constrained RESTful Environments (OSCORE) Profile of the Authentication and Authorization for Constrained Environments (ACE) Framework</a:t>
            </a:r>
            <a:r>
              <a:rPr lang="en-US" dirty="0">
                <a:highlight>
                  <a:srgbClr val="FFFFFF"/>
                </a:highlight>
              </a:rPr>
              <a:t>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</a:t>
            </a:r>
            <a:r>
              <a:rPr lang="en-DE" dirty="0">
                <a:highlight>
                  <a:srgbClr val="FFFFFF"/>
                </a:highlight>
                <a:hlinkClick r:id="rId2"/>
              </a:rPr>
              <a:t>9203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as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: </a:t>
            </a:r>
            <a:r>
              <a:rPr lang="en-GB" dirty="0">
                <a:highlight>
                  <a:srgbClr val="FFFFFF"/>
                </a:highlight>
              </a:rPr>
              <a:t>draft-ietf-ace-oscore-profile-19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  <a:r>
              <a:rPr lang="en-DE" dirty="0">
                <a:highlight>
                  <a:srgbClr val="FFFFFF"/>
                </a:highlight>
              </a:rPr>
              <a:t>   </a:t>
            </a:r>
            <a:r>
              <a:rPr lang="en-US" dirty="0">
                <a:highlight>
                  <a:srgbClr val="FFFFFF"/>
                </a:highlight>
              </a:rPr>
              <a:t>CRs to 33.434</a:t>
            </a:r>
            <a:endParaRPr lang="en-DE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17765034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Handling of Identity Header Errors for Secure Telephone Identity Revisited (STIR),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9410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CRs to 24.229 and 29.165</a:t>
            </a:r>
            <a:r>
              <a:rPr lang="en-DE" dirty="0">
                <a:highlight>
                  <a:srgbClr val="FFFFFF"/>
                </a:highlight>
              </a:rPr>
              <a:t> approved</a:t>
            </a:r>
            <a:endParaRPr lang="en-US" dirty="0">
              <a:highlight>
                <a:srgbClr val="FFFFFF"/>
              </a:highlight>
            </a:endParaRPr>
          </a:p>
          <a:p>
            <a:r>
              <a:rPr lang="en-US" dirty="0">
                <a:highlight>
                  <a:srgbClr val="FFFFFF"/>
                </a:highlight>
              </a:rPr>
              <a:t>Extension of the Datagram Transport Layer Security (DTLS)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CR to 33.434</a:t>
            </a: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932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None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draft-ietf-stir-passport-rcd-26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PASSporT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 dirty="0">
                <a:highlight>
                  <a:srgbClr val="FFFFFF"/>
                </a:highlight>
              </a:rPr>
              <a:t>draft-ietf-stir-messaging-08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Messaging Use Cases and Extensions for STIR 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08/2023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</a:t>
            </a:r>
          </a:p>
          <a:p>
            <a:pPr lvl="1"/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</a:rPr>
              <a:t>!!! WARNING !!! Wrong draft reference in 33.127</a:t>
            </a:r>
          </a:p>
          <a:p>
            <a:pPr lvl="2"/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IETF draft-ietf-stir-</a:t>
            </a:r>
            <a:r>
              <a:rPr lang="en-US" sz="1400" i="1" strike="sngStrike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passport-</a:t>
            </a:r>
            <a:r>
              <a:rPr lang="en-US" sz="1400" i="1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messaging-00, "Messaging Use Cases and Extensions for STIR"</a:t>
            </a:r>
            <a:r>
              <a:rPr lang="en-US" sz="140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b="1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7684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3GPP-IETF 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r>
              <a:rPr lang="fr-FR" dirty="0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draft-ietf-detnet-yang-18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Deterministic Networking (DetNet) YANG Model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07/2023, addressing AD evaluation and feedback 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DE" dirty="0">
                <a:highlight>
                  <a:srgbClr val="FFFFFF"/>
                </a:highlight>
              </a:rPr>
              <a:t>Is in state IESG last 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all</a:t>
            </a:r>
            <a:r>
              <a:rPr lang="en-US" dirty="0">
                <a:highlight>
                  <a:srgbClr val="FFFFFF"/>
                </a:highlight>
              </a:rPr>
              <a:t> </a:t>
            </a:r>
          </a:p>
          <a:p>
            <a:pPr lvl="1"/>
            <a:r>
              <a:rPr lang="en-US" dirty="0"/>
              <a:t>Next step:</a:t>
            </a:r>
          </a:p>
          <a:p>
            <a:pPr lvl="2"/>
            <a:r>
              <a:rPr lang="en-US" dirty="0"/>
              <a:t>Publish as Proposed Standard RFC </a:t>
            </a:r>
          </a:p>
          <a:p>
            <a:pPr lvl="2"/>
            <a:r>
              <a:rPr lang="en-US" dirty="0"/>
              <a:t>CRs to 23.501, 23.503 and 29.565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document, draft-ietf-quic-multipath-0</a:t>
            </a:r>
            <a:r>
              <a:rPr lang="en-DE" dirty="0">
                <a:highlight>
                  <a:srgbClr val="FFFFFF"/>
                </a:highlight>
              </a:rPr>
              <a:t>6</a:t>
            </a:r>
            <a:r>
              <a:rPr lang="en-US" dirty="0">
                <a:highlight>
                  <a:srgbClr val="FFFFFF"/>
                </a:highlight>
              </a:rPr>
              <a:t> posted </a:t>
            </a:r>
            <a:r>
              <a:rPr lang="en-DE" dirty="0">
                <a:highlight>
                  <a:srgbClr val="FFFFFF"/>
                </a:highlight>
              </a:rPr>
              <a:t>10</a:t>
            </a:r>
            <a:r>
              <a:rPr lang="en-US" dirty="0">
                <a:highlight>
                  <a:srgbClr val="FFFFFF"/>
                </a:highlight>
              </a:rPr>
              <a:t>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v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US" dirty="0">
                <a:highlight>
                  <a:srgbClr val="FFFFFF"/>
                </a:highlight>
              </a:rPr>
              <a:t>, IESG review, RFC publication, SA2 CR to 23.501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draft-boro-opsawg-teas-attachment-circuit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altLang="zh-CN" dirty="0">
                <a:highlight>
                  <a:srgbClr val="FFFFFF"/>
                </a:highlight>
              </a:rPr>
              <a:t>YANG Data Models for 'Attachment Circuits'-as-a-Service (ACaaS)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draft-boro-opsawg-teas-attachment-circuit-07 posted 07/2023</a:t>
            </a:r>
            <a:endParaRPr lang="en-DE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	Ch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nged to: </a:t>
            </a:r>
            <a:r>
              <a:rPr lang="en-GB" dirty="0">
                <a:highlight>
                  <a:srgbClr val="FFFFFF"/>
                </a:highlight>
              </a:rPr>
              <a:t>draft-ietf-opsawg-teas-attachment-circuit</a:t>
            </a:r>
            <a:r>
              <a:rPr lang="en-DE" dirty="0">
                <a:highlight>
                  <a:srgbClr val="FFFFFF"/>
                </a:highlight>
              </a:rPr>
              <a:t>-03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12/23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C</a:t>
            </a:r>
            <a:r>
              <a:rPr lang="en-US" dirty="0">
                <a:solidFill>
                  <a:srgbClr val="000000"/>
                </a:solidFill>
                <a:effectLst/>
              </a:rPr>
              <a:t>ompleted WGLC, agreement that best to deal with this as an update to RFC 7969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draft-ietf-siprcore-rfc7969bis to be posted, additional 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174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Point: 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re</a:t>
            </a:r>
            <a:r>
              <a:rPr lang="en-DE" dirty="0">
                <a:highlight>
                  <a:srgbClr val="FFFFFF"/>
                </a:highlight>
              </a:rPr>
              <a:t>s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nciple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mainly aiming to register “UDP/DTLS” as a "m="-line “proto” codepoint for SDP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k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.</a:t>
            </a:r>
            <a:r>
              <a:rPr lang="en-US" dirty="0">
                <a:highlight>
                  <a:srgbClr val="FFFFFF"/>
                </a:highlight>
              </a:rPr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endParaRPr lang="en-US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To al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3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pecifications</a:t>
            </a:r>
          </a:p>
          <a:p>
            <a:pPr marL="457200" lvl="1" indent="0">
              <a:buNone/>
            </a:pP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en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u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in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 3GPP WG chair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IETF Coordinator  will trace the progress of the IETF draf</a:t>
            </a:r>
            <a:r>
              <a:rPr lang="en-GB" dirty="0">
                <a:highlight>
                  <a:srgbClr val="FFFFFF"/>
                </a:highlight>
              </a:rPr>
              <a:t>t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ge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DE" dirty="0">
                <a:highlight>
                  <a:srgbClr val="FFFFFF"/>
                </a:highlight>
              </a:rPr>
              <a:t>will add a line to the workplan for each IETF draft.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manager will mar</a:t>
            </a:r>
            <a:r>
              <a:rPr lang="en-GB" dirty="0">
                <a:highlight>
                  <a:srgbClr val="FFFFFF"/>
                </a:highlight>
              </a:rPr>
              <a:t>k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k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IETF draft becomes an RFC and the RFC is referenced in the 3GPP TS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7503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E78727-EC57-4C1F-AE67-8A90DF122B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65" y="5341538"/>
            <a:ext cx="680195" cy="954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722" y="5341538"/>
            <a:ext cx="4291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400" dirty="0">
                <a:latin typeface="+mn-lt"/>
              </a:rPr>
              <a:t>Peter Schmitt</a:t>
            </a:r>
          </a:p>
          <a:p>
            <a:r>
              <a:rPr lang="fr-FR" altLang="en-US" sz="1400" dirty="0">
                <a:latin typeface="+mn-lt"/>
              </a:rPr>
              <a:t>TSG CT Chair</a:t>
            </a:r>
          </a:p>
          <a:p>
            <a:r>
              <a:rPr lang="fr-FR" altLang="en-US" sz="1400" dirty="0">
                <a:latin typeface="+mn-lt"/>
              </a:rPr>
              <a:t>CCSA</a:t>
            </a:r>
          </a:p>
          <a:p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Last: @IETF#118 (Prague)</a:t>
            </a:r>
          </a:p>
          <a:p>
            <a:pPr lvl="1"/>
            <a:r>
              <a:rPr lang="en-US" dirty="0"/>
              <a:t>2023, November 6, 11:45 - 12:45 (CET)(remote access provided)</a:t>
            </a:r>
          </a:p>
          <a:p>
            <a:pPr lvl="1"/>
            <a:r>
              <a:rPr lang="en-US" dirty="0"/>
              <a:t>With CT chair, IETF liaison, IESG members, IAB members, WG chairs and delegates. About 25 attendees</a:t>
            </a:r>
          </a:p>
          <a:p>
            <a:pPr lvl="1"/>
            <a:r>
              <a:rPr lang="en-US" dirty="0"/>
              <a:t>LSs exchanged smoothly</a:t>
            </a:r>
          </a:p>
          <a:p>
            <a:pPr lvl="2"/>
            <a:r>
              <a:rPr lang="en-US" dirty="0"/>
              <a:t>Recommend IETG WG chairs continue to work with Charles and Peter to post LSs</a:t>
            </a:r>
          </a:p>
          <a:p>
            <a:pPr lvl="1"/>
            <a:r>
              <a:rPr lang="en-US" dirty="0"/>
              <a:t>Remaining dependencies (about 7) under control</a:t>
            </a:r>
          </a:p>
          <a:p>
            <a:r>
              <a:rPr lang="en-US" dirty="0"/>
              <a:t>Next: @IETF#119 (Brisbane, AUS)</a:t>
            </a:r>
          </a:p>
          <a:p>
            <a:pPr lvl="1"/>
            <a:r>
              <a:rPr lang="en-US" dirty="0"/>
              <a:t>Will be held on 2024, March 18 (</a:t>
            </a:r>
            <a:r>
              <a:rPr lang="en-US" dirty="0">
                <a:solidFill>
                  <a:srgbClr val="FF0000"/>
                </a:solidFill>
              </a:rPr>
              <a:t>same week as CT/SA#103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(2001)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3GPP SA3 and RAN3 -&gt; IETF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from RAN 3</a:t>
            </a:r>
          </a:p>
          <a:p>
            <a:r>
              <a:rPr lang="en-US" sz="2400" dirty="0"/>
              <a:t>Both in response to </a:t>
            </a:r>
            <a:r>
              <a:rPr lang="en-US" sz="2400" dirty="0">
                <a:hlinkClick r:id="rId4"/>
              </a:rPr>
              <a:t>DTLS for SCTP next steps and request for input </a:t>
            </a:r>
            <a:r>
              <a:rPr lang="en-US" sz="2400" dirty="0"/>
              <a:t> (2023/08/04)</a:t>
            </a:r>
          </a:p>
          <a:p>
            <a:pPr lvl="1"/>
            <a:r>
              <a:rPr lang="en-US" sz="1800" dirty="0"/>
              <a:t>TSVWG lists architectural and security requirements TSVWG has taken into consideration towards developing a solution and asks if interpretation of requirements is correct, if 3GPP has preference or feedback on proposed solutions, and encourages participation in </a:t>
            </a:r>
            <a:r>
              <a:rPr lang="en-US" sz="1800" dirty="0">
                <a:hlinkClick r:id="rId5"/>
              </a:rPr>
              <a:t>interim TSVWG meeting</a:t>
            </a:r>
            <a:r>
              <a:rPr lang="en-US" sz="1800" dirty="0"/>
              <a:t> September 19.</a:t>
            </a:r>
          </a:p>
          <a:p>
            <a:r>
              <a:rPr lang="en-US" sz="2400" dirty="0"/>
              <a:t>Feedback from SA3:</a:t>
            </a:r>
          </a:p>
          <a:p>
            <a:pPr lvl="1"/>
            <a:r>
              <a:rPr lang="en-US" sz="1800" dirty="0"/>
              <a:t>TSVWG’s interpretation of security requirements is correct – they are generic best-practice properties of a security protocol.</a:t>
            </a:r>
          </a:p>
          <a:p>
            <a:pPr lvl="1"/>
            <a:r>
              <a:rPr lang="en-US" sz="1800" dirty="0"/>
              <a:t>S</a:t>
            </a:r>
            <a:r>
              <a:rPr lang="en-DE" sz="1800" dirty="0"/>
              <a:t>olu</a:t>
            </a:r>
            <a:r>
              <a:rPr lang="en-US" sz="1800" dirty="0"/>
              <a:t>t</a:t>
            </a:r>
            <a:r>
              <a:rPr lang="en-DE" sz="1800" dirty="0"/>
              <a:t>ion (ii) </a:t>
            </a:r>
            <a:r>
              <a:rPr lang="en-US" sz="1800" dirty="0"/>
              <a:t>preferred because it appears to have</a:t>
            </a:r>
            <a:r>
              <a:rPr lang="en-DE" sz="1800" dirty="0"/>
              <a:t> lower </a:t>
            </a:r>
            <a:r>
              <a:rPr lang="en-US" sz="1800" dirty="0"/>
              <a:t>implementation </a:t>
            </a:r>
            <a:r>
              <a:rPr lang="en-DE" sz="1800" dirty="0"/>
              <a:t>effort</a:t>
            </a:r>
            <a:endParaRPr lang="en-US" sz="1800" dirty="0"/>
          </a:p>
          <a:p>
            <a:r>
              <a:rPr lang="en-US" sz="2400" dirty="0"/>
              <a:t>Feedback from </a:t>
            </a:r>
            <a:r>
              <a:rPr lang="en-DE" sz="2400" dirty="0"/>
              <a:t>R</a:t>
            </a:r>
            <a:r>
              <a:rPr lang="en-US" sz="2400" dirty="0"/>
              <a:t>A</a:t>
            </a:r>
            <a:r>
              <a:rPr lang="en-DE" sz="2400" dirty="0"/>
              <a:t>N</a:t>
            </a:r>
            <a:r>
              <a:rPr lang="en-US" sz="2400" dirty="0"/>
              <a:t>3:</a:t>
            </a:r>
          </a:p>
          <a:p>
            <a:pPr lvl="1"/>
            <a:r>
              <a:rPr lang="en-GB" sz="1800" dirty="0"/>
              <a:t>RAN3 does not want to limit the maximum message size of application protocols. For this reason, any solution with a limit on message size will not meet RAN3 requirements</a:t>
            </a:r>
          </a:p>
          <a:p>
            <a:pPr lvl="1"/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T</a:t>
            </a:r>
            <a:r>
              <a:rPr lang="en-DE" sz="1800" dirty="0"/>
              <a:t>P </a:t>
            </a:r>
            <a:r>
              <a:rPr lang="en-GB" sz="1800" dirty="0"/>
              <a:t>i</a:t>
            </a:r>
            <a:r>
              <a:rPr lang="en-DE" sz="1800" dirty="0"/>
              <a:t>m</a:t>
            </a:r>
            <a:r>
              <a:rPr lang="en-GB" sz="1800" dirty="0"/>
              <a:t>p</a:t>
            </a:r>
            <a:r>
              <a:rPr lang="en-DE" sz="1800" dirty="0"/>
              <a:t>l</a:t>
            </a:r>
            <a:r>
              <a:rPr lang="en-GB" sz="1800" dirty="0"/>
              <a:t>e</a:t>
            </a:r>
            <a:r>
              <a:rPr lang="en-DE" sz="1800" dirty="0"/>
              <a:t>m</a:t>
            </a:r>
            <a:r>
              <a:rPr lang="en-GB" sz="1800" dirty="0"/>
              <a:t>e</a:t>
            </a:r>
            <a:r>
              <a:rPr lang="en-DE" sz="1800" dirty="0"/>
              <a:t>n</a:t>
            </a:r>
            <a:r>
              <a:rPr lang="en-GB" sz="1800" dirty="0"/>
              <a:t>t</a:t>
            </a:r>
            <a:r>
              <a:rPr lang="en-DE" sz="1800" dirty="0"/>
              <a:t>a</a:t>
            </a:r>
            <a:r>
              <a:rPr lang="en-GB" sz="1800" dirty="0"/>
              <a:t>t</a:t>
            </a:r>
            <a:r>
              <a:rPr lang="en-DE" sz="1800" dirty="0"/>
              <a:t>i</a:t>
            </a:r>
            <a:r>
              <a:rPr lang="en-GB" sz="1800" dirty="0"/>
              <a:t>o</a:t>
            </a:r>
            <a:r>
              <a:rPr lang="en-DE" sz="1800" dirty="0"/>
              <a:t>n</a:t>
            </a:r>
            <a:r>
              <a:rPr lang="en-GB" sz="1800" dirty="0"/>
              <a:t>s</a:t>
            </a:r>
            <a:r>
              <a:rPr lang="en-DE" sz="1800" dirty="0"/>
              <a:t> </a:t>
            </a:r>
            <a:r>
              <a:rPr lang="en-GB" sz="1800" dirty="0"/>
              <a:t>a</a:t>
            </a:r>
            <a:r>
              <a:rPr lang="en-DE" sz="1800" dirty="0"/>
              <a:t>r</a:t>
            </a:r>
            <a:r>
              <a:rPr lang="en-GB" sz="1800" dirty="0"/>
              <a:t>e</a:t>
            </a:r>
            <a:r>
              <a:rPr lang="en-DE" sz="1800" dirty="0"/>
              <a:t> </a:t>
            </a:r>
            <a:r>
              <a:rPr lang="en-GB" sz="1800" dirty="0"/>
              <a:t>n</a:t>
            </a:r>
            <a:r>
              <a:rPr lang="en-DE" sz="1800" dirty="0"/>
              <a:t>o</a:t>
            </a:r>
            <a:r>
              <a:rPr lang="en-GB" sz="1800" dirty="0"/>
              <a:t>t</a:t>
            </a:r>
            <a:r>
              <a:rPr lang="en-DE" sz="1800" dirty="0"/>
              <a:t> </a:t>
            </a:r>
            <a:r>
              <a:rPr lang="en-GB" sz="1800" dirty="0"/>
              <a:t>d</a:t>
            </a:r>
            <a:r>
              <a:rPr lang="en-DE" sz="1800" dirty="0"/>
              <a:t>i</a:t>
            </a:r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u</a:t>
            </a:r>
            <a:r>
              <a:rPr lang="en-DE" sz="1800" dirty="0"/>
              <a:t>s</a:t>
            </a:r>
            <a:r>
              <a:rPr lang="en-GB" sz="1800" dirty="0"/>
              <a:t>s</a:t>
            </a:r>
            <a:r>
              <a:rPr lang="en-DE" sz="1800" dirty="0"/>
              <a:t>e</a:t>
            </a:r>
            <a:r>
              <a:rPr lang="en-GB" sz="1800" dirty="0"/>
              <a:t>d</a:t>
            </a:r>
            <a:r>
              <a:rPr lang="en-DE" sz="1800" dirty="0"/>
              <a:t> </a:t>
            </a:r>
            <a:r>
              <a:rPr lang="en-GB" sz="1800" dirty="0"/>
              <a:t>i</a:t>
            </a:r>
            <a:r>
              <a:rPr lang="en-DE" sz="1800" dirty="0"/>
              <a:t>n</a:t>
            </a:r>
            <a:r>
              <a:rPr lang="en-US" sz="1800" dirty="0"/>
              <a:t> </a:t>
            </a:r>
            <a:r>
              <a:rPr lang="en-GB" sz="1800" dirty="0"/>
              <a:t>R</a:t>
            </a:r>
            <a:r>
              <a:rPr lang="en-DE" sz="1800" dirty="0"/>
              <a:t>A</a:t>
            </a:r>
            <a:r>
              <a:rPr lang="en-GB" sz="1800" dirty="0"/>
              <a:t>N</a:t>
            </a:r>
            <a:r>
              <a:rPr lang="en-DE" sz="1800" dirty="0"/>
              <a:t>3</a:t>
            </a:r>
            <a:endParaRPr lang="en-GB" sz="1800" dirty="0"/>
          </a:p>
          <a:p>
            <a:r>
              <a:rPr lang="en-GB" sz="2400" dirty="0"/>
              <a:t>TSVWG design team to set requirements for DTLS/SCTP</a:t>
            </a:r>
          </a:p>
          <a:p>
            <a:pPr lvl="1"/>
            <a:r>
              <a:rPr lang="en-GB" sz="2000" dirty="0"/>
              <a:t>Establish design goals and security requirements to scope the new specification</a:t>
            </a:r>
          </a:p>
          <a:p>
            <a:pPr lvl="1"/>
            <a:r>
              <a:rPr lang="en-GB" sz="2000" dirty="0"/>
              <a:t>Produce a short-lived draft to capture results, present and refine at IETF 118</a:t>
            </a:r>
          </a:p>
          <a:p>
            <a:pPr lvl="1"/>
            <a:r>
              <a:rPr lang="en-GB" sz="2000" dirty="0"/>
              <a:t>LS will be sent once a solution has been identified and is specified in enough detail to be reviewed</a:t>
            </a:r>
          </a:p>
        </p:txBody>
      </p:sp>
    </p:spTree>
    <p:extLst>
      <p:ext uri="{BB962C8B-B14F-4D97-AF65-F5344CB8AC3E}">
        <p14:creationId xmlns:p14="http://schemas.microsoft.com/office/powerpoint/2010/main" val="28437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3GPP 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LS on need for modeling isInvariant and SystemCreated in YANG</a:t>
            </a:r>
            <a:r>
              <a:rPr lang="en-US" sz="2400" dirty="0"/>
              <a:t> (2023/03/09)</a:t>
            </a:r>
          </a:p>
          <a:p>
            <a:r>
              <a:rPr lang="en-US" sz="2400" dirty="0"/>
              <a:t>3GPP Requirements</a:t>
            </a:r>
          </a:p>
          <a:p>
            <a:pPr lvl="1"/>
            <a:r>
              <a:rPr lang="en-US" sz="2000" dirty="0"/>
              <a:t>Solution to represent isInvariant and SystemCreated properties in YANG statements is needed to support 3GPP stage3 YANG data models</a:t>
            </a:r>
          </a:p>
          <a:p>
            <a:pPr lvl="1"/>
            <a:r>
              <a:rPr lang="en-US" sz="2000" dirty="0"/>
              <a:t>Views </a:t>
            </a:r>
            <a:r>
              <a:rPr lang="en-US" sz="2000" dirty="0">
                <a:hlinkClick r:id="rId3"/>
              </a:rPr>
              <a:t>draft-ma-netmod-immutable-flag</a:t>
            </a:r>
            <a:r>
              <a:rPr lang="en-US" sz="2000" dirty="0"/>
              <a:t> as a potential solution</a:t>
            </a:r>
          </a:p>
          <a:p>
            <a:r>
              <a:rPr lang="en-US" sz="2400" dirty="0"/>
              <a:t>Discussed in NETMOD at IETF 117</a:t>
            </a:r>
          </a:p>
          <a:p>
            <a:pPr lvl="1"/>
            <a:r>
              <a:rPr lang="en-US" sz="2000" dirty="0"/>
              <a:t>WG adoption poll for </a:t>
            </a:r>
            <a:r>
              <a:rPr lang="en-US" sz="2000" dirty="0">
                <a:hlinkClick r:id="rId4"/>
              </a:rPr>
              <a:t>draft-ma-netmod-immutable-flag-08</a:t>
            </a:r>
            <a:r>
              <a:rPr lang="en-US" sz="2000" dirty="0"/>
              <a:t> completed with mixed opinions</a:t>
            </a:r>
          </a:p>
          <a:p>
            <a:r>
              <a:rPr lang="en-US" sz="2400" dirty="0"/>
              <a:t>More discussion in NETMOD at IETF 118 based on </a:t>
            </a:r>
            <a:r>
              <a:rPr lang="en-US" sz="2400" dirty="0">
                <a:hlinkClick r:id="rId5"/>
              </a:rPr>
              <a:t>draft-ma-netmod-immutable-flag-09</a:t>
            </a:r>
            <a:r>
              <a:rPr lang="en-US" sz="2400" dirty="0"/>
              <a:t> posted (2023/10/21)</a:t>
            </a:r>
          </a:p>
          <a:p>
            <a:pPr lvl="1"/>
            <a:r>
              <a:rPr lang="en-US" sz="2000" dirty="0"/>
              <a:t>Concerns immutable flags break YANG architecture</a:t>
            </a:r>
          </a:p>
          <a:p>
            <a:pPr lvl="1"/>
            <a:r>
              <a:rPr lang="en-US" sz="2000" dirty="0"/>
              <a:t>Looking for a compromise that addresses 3GPP requirements without negative impact to YANG architecture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12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89709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IETF-&gt;3GPP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LS on a Framework for Network Slices in Networks Built from IETF Technologies</a:t>
            </a:r>
            <a:r>
              <a:rPr lang="en-DE" dirty="0">
                <a:hlinkClick r:id="rId2"/>
              </a:rPr>
              <a:t> </a:t>
            </a:r>
            <a:r>
              <a:rPr lang="en-DE" dirty="0"/>
              <a:t>(10/23)</a:t>
            </a:r>
          </a:p>
          <a:p>
            <a:r>
              <a:rPr lang="en-GB" dirty="0"/>
              <a:t>IETF Traffic Engineering Architecture and Signaling Working Group (teas)</a:t>
            </a:r>
            <a:r>
              <a:rPr lang="en-DE" dirty="0"/>
              <a:t> informs about drafts </a:t>
            </a:r>
            <a:r>
              <a:rPr lang="en-GB" dirty="0"/>
              <a:t>u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e</a:t>
            </a:r>
            <a:r>
              <a:rPr lang="en-GB" dirty="0"/>
              <a:t>r</a:t>
            </a:r>
            <a:r>
              <a:rPr lang="en-DE" dirty="0"/>
              <a:t> </a:t>
            </a:r>
            <a:r>
              <a:rPr lang="en-GB" dirty="0"/>
              <a:t>d</a:t>
            </a:r>
            <a:r>
              <a:rPr lang="en-DE" dirty="0"/>
              <a:t>e</a:t>
            </a:r>
            <a:r>
              <a:rPr lang="en-GB" dirty="0"/>
              <a:t>v</a:t>
            </a:r>
            <a:r>
              <a:rPr lang="en-DE" dirty="0"/>
              <a:t>e</a:t>
            </a:r>
            <a:r>
              <a:rPr lang="en-GB" dirty="0"/>
              <a:t>l</a:t>
            </a:r>
            <a:r>
              <a:rPr lang="en-DE" dirty="0"/>
              <a:t>o</a:t>
            </a:r>
            <a:r>
              <a:rPr lang="en-GB" dirty="0"/>
              <a:t>p</a:t>
            </a:r>
            <a:r>
              <a:rPr lang="en-DE" dirty="0"/>
              <a:t>ment in the WG and ask  </a:t>
            </a:r>
            <a:r>
              <a:rPr lang="en-GB" dirty="0"/>
              <a:t>SA2, SA3, SA5, RAN3</a:t>
            </a:r>
            <a:r>
              <a:rPr lang="en-DE" dirty="0"/>
              <a:t> </a:t>
            </a:r>
            <a:r>
              <a:rPr lang="en-GB" dirty="0"/>
              <a:t>f</a:t>
            </a:r>
            <a:r>
              <a:rPr lang="en-DE" dirty="0"/>
              <a:t>o</a:t>
            </a:r>
            <a:r>
              <a:rPr lang="en-GB" dirty="0"/>
              <a:t>r</a:t>
            </a:r>
            <a:r>
              <a:rPr lang="en-DE" dirty="0"/>
              <a:t> </a:t>
            </a:r>
            <a:r>
              <a:rPr lang="en-GB" dirty="0"/>
              <a:t>f</a:t>
            </a:r>
            <a:r>
              <a:rPr lang="en-DE" dirty="0"/>
              <a:t>e</a:t>
            </a:r>
            <a:r>
              <a:rPr lang="en-GB" dirty="0"/>
              <a:t>e</a:t>
            </a:r>
            <a:r>
              <a:rPr lang="en-DE" dirty="0"/>
              <a:t>d</a:t>
            </a:r>
            <a:r>
              <a:rPr lang="en-GB" dirty="0"/>
              <a:t>b</a:t>
            </a:r>
            <a:r>
              <a:rPr lang="en-DE" dirty="0"/>
              <a:t>a</a:t>
            </a:r>
            <a:r>
              <a:rPr lang="en-GB" dirty="0"/>
              <a:t>c</a:t>
            </a:r>
            <a:r>
              <a:rPr lang="en-DE" dirty="0"/>
              <a:t>k</a:t>
            </a:r>
          </a:p>
          <a:p>
            <a:r>
              <a:rPr lang="en-GB" dirty="0"/>
              <a:t>R</a:t>
            </a:r>
            <a:r>
              <a:rPr lang="en-DE" dirty="0"/>
              <a:t>A</a:t>
            </a:r>
            <a:r>
              <a:rPr lang="en-GB" dirty="0"/>
              <a:t>N</a:t>
            </a:r>
            <a:r>
              <a:rPr lang="en-DE" dirty="0"/>
              <a:t>3 </a:t>
            </a:r>
            <a:r>
              <a:rPr lang="en-GB" dirty="0"/>
              <a:t>point of view this depends on implementation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GB" dirty="0"/>
              <a:t>i</a:t>
            </a:r>
            <a:r>
              <a:rPr lang="en-DE" dirty="0"/>
              <a:t>t </a:t>
            </a:r>
            <a:r>
              <a:rPr lang="en-GB" dirty="0"/>
              <a:t>is an interaction with transport layer, people can check</a:t>
            </a:r>
            <a:r>
              <a:rPr lang="en-DE" dirty="0"/>
              <a:t>. T</a:t>
            </a:r>
            <a:r>
              <a:rPr lang="en-GB" dirty="0"/>
              <a:t>he LS</a:t>
            </a:r>
            <a:r>
              <a:rPr lang="en-DE" dirty="0"/>
              <a:t> </a:t>
            </a:r>
            <a:r>
              <a:rPr lang="en-GB" dirty="0"/>
              <a:t>w</a:t>
            </a:r>
            <a:r>
              <a:rPr lang="en-DE" dirty="0"/>
              <a:t>a</a:t>
            </a:r>
            <a:r>
              <a:rPr lang="en-GB" dirty="0"/>
              <a:t>s</a:t>
            </a:r>
            <a:r>
              <a:rPr lang="en-DE" dirty="0"/>
              <a:t> </a:t>
            </a:r>
            <a:r>
              <a:rPr lang="en-GB" dirty="0"/>
              <a:t>n</a:t>
            </a:r>
            <a:r>
              <a:rPr lang="en-DE" dirty="0"/>
              <a:t>o</a:t>
            </a:r>
            <a:r>
              <a:rPr lang="en-GB" dirty="0"/>
              <a:t>t</a:t>
            </a:r>
            <a:r>
              <a:rPr lang="en-DE" dirty="0"/>
              <a:t>e</a:t>
            </a:r>
            <a:r>
              <a:rPr lang="en-GB" dirty="0"/>
              <a:t>d</a:t>
            </a:r>
            <a:r>
              <a:rPr lang="en-DE" dirty="0"/>
              <a:t>.</a:t>
            </a:r>
          </a:p>
          <a:p>
            <a:r>
              <a:rPr lang="en-DE" dirty="0"/>
              <a:t> The LS is noted </a:t>
            </a:r>
            <a:r>
              <a:rPr lang="en-GB" dirty="0"/>
              <a:t>w</a:t>
            </a:r>
            <a:r>
              <a:rPr lang="en-DE" dirty="0"/>
              <a:t>i</a:t>
            </a:r>
            <a:r>
              <a:rPr lang="en-GB" dirty="0"/>
              <a:t>t</a:t>
            </a:r>
            <a:r>
              <a:rPr lang="en-DE" dirty="0"/>
              <a:t>h</a:t>
            </a:r>
            <a:r>
              <a:rPr lang="en-GB" dirty="0"/>
              <a:t>o</a:t>
            </a:r>
            <a:r>
              <a:rPr lang="en-DE" dirty="0"/>
              <a:t>u</a:t>
            </a:r>
            <a:r>
              <a:rPr lang="en-GB" dirty="0"/>
              <a:t>t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y</a:t>
            </a:r>
            <a:r>
              <a:rPr lang="en-DE" dirty="0"/>
              <a:t> </a:t>
            </a:r>
            <a:r>
              <a:rPr lang="en-GB" dirty="0"/>
              <a:t>a</a:t>
            </a:r>
            <a:r>
              <a:rPr lang="en-DE" dirty="0"/>
              <a:t>c</a:t>
            </a:r>
            <a:r>
              <a:rPr lang="en-GB" dirty="0"/>
              <a:t>t</a:t>
            </a:r>
            <a:r>
              <a:rPr lang="en-DE" dirty="0"/>
              <a:t>i</a:t>
            </a:r>
            <a:r>
              <a:rPr lang="en-GB" dirty="0"/>
              <a:t>o</a:t>
            </a:r>
            <a:r>
              <a:rPr lang="en-DE" dirty="0"/>
              <a:t>n d</a:t>
            </a:r>
            <a:r>
              <a:rPr lang="en-GB" dirty="0"/>
              <a:t>u</a:t>
            </a:r>
            <a:r>
              <a:rPr lang="en-DE" dirty="0"/>
              <a:t>r</a:t>
            </a:r>
            <a:r>
              <a:rPr lang="en-GB" dirty="0"/>
              <a:t>i</a:t>
            </a:r>
            <a:r>
              <a:rPr lang="en-DE" dirty="0"/>
              <a:t>n</a:t>
            </a:r>
            <a:r>
              <a:rPr lang="en-GB" dirty="0"/>
              <a:t>g</a:t>
            </a:r>
            <a:r>
              <a:rPr lang="en-DE" dirty="0"/>
              <a:t> </a:t>
            </a:r>
            <a:r>
              <a:rPr lang="en-GB" dirty="0"/>
              <a:t>t</a:t>
            </a:r>
            <a:r>
              <a:rPr lang="en-DE" dirty="0"/>
              <a:t>h</a:t>
            </a:r>
            <a:r>
              <a:rPr lang="en-GB" dirty="0"/>
              <a:t>e</a:t>
            </a:r>
            <a:r>
              <a:rPr lang="en-DE" dirty="0"/>
              <a:t> </a:t>
            </a:r>
            <a:r>
              <a:rPr lang="en-GB" dirty="0"/>
              <a:t>N</a:t>
            </a:r>
            <a:r>
              <a:rPr lang="en-DE" dirty="0"/>
              <a:t>o</a:t>
            </a:r>
            <a:r>
              <a:rPr lang="en-GB" dirty="0"/>
              <a:t>v</a:t>
            </a:r>
            <a:r>
              <a:rPr lang="en-DE" dirty="0"/>
              <a:t>e</a:t>
            </a:r>
            <a:r>
              <a:rPr lang="en-GB" dirty="0"/>
              <a:t>m</a:t>
            </a:r>
            <a:r>
              <a:rPr lang="en-DE" dirty="0"/>
              <a:t>b</a:t>
            </a:r>
            <a:r>
              <a:rPr lang="en-GB" dirty="0"/>
              <a:t>e</a:t>
            </a:r>
            <a:r>
              <a:rPr lang="en-DE" dirty="0"/>
              <a:t>r </a:t>
            </a:r>
            <a:r>
              <a:rPr lang="en-GB" dirty="0"/>
              <a:t>m</a:t>
            </a:r>
            <a:r>
              <a:rPr lang="en-DE" dirty="0"/>
              <a:t>e</a:t>
            </a:r>
            <a:r>
              <a:rPr lang="en-GB" dirty="0"/>
              <a:t>e</a:t>
            </a:r>
            <a:r>
              <a:rPr lang="en-DE" dirty="0"/>
              <a:t>t</a:t>
            </a:r>
            <a:r>
              <a:rPr lang="en-GB" dirty="0"/>
              <a:t>i</a:t>
            </a:r>
            <a:r>
              <a:rPr lang="en-DE" dirty="0"/>
              <a:t>n</a:t>
            </a:r>
            <a:r>
              <a:rPr lang="en-GB" dirty="0"/>
              <a:t>g</a:t>
            </a:r>
            <a:r>
              <a:rPr lang="en-DE" dirty="0"/>
              <a:t>s </a:t>
            </a:r>
            <a:r>
              <a:rPr lang="en-GB" dirty="0"/>
              <a:t>b</a:t>
            </a:r>
            <a:r>
              <a:rPr lang="en-DE" dirty="0"/>
              <a:t>y </a:t>
            </a:r>
            <a:r>
              <a:rPr lang="en-GB" dirty="0"/>
              <a:t>S</a:t>
            </a:r>
            <a:r>
              <a:rPr lang="en-DE" dirty="0"/>
              <a:t>A2 , </a:t>
            </a:r>
            <a:r>
              <a:rPr lang="en-GB" dirty="0"/>
              <a:t>S</a:t>
            </a:r>
            <a:r>
              <a:rPr lang="en-DE" dirty="0"/>
              <a:t>A3 </a:t>
            </a:r>
            <a:r>
              <a:rPr lang="en-GB" dirty="0"/>
              <a:t>a</a:t>
            </a:r>
            <a:r>
              <a:rPr lang="en-DE" dirty="0"/>
              <a:t>n</a:t>
            </a:r>
            <a:r>
              <a:rPr lang="en-GB" dirty="0"/>
              <a:t>d</a:t>
            </a:r>
            <a:r>
              <a:rPr lang="en-DE" dirty="0"/>
              <a:t> </a:t>
            </a:r>
            <a:r>
              <a:rPr lang="en-GB" dirty="0"/>
              <a:t>S</a:t>
            </a:r>
            <a:r>
              <a:rPr lang="en-DE" dirty="0"/>
              <a:t>A5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164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42429</TotalTime>
  <Words>1733</Words>
  <Application>Microsoft Office PowerPoint</Application>
  <PresentationFormat>Widescreen</PresentationFormat>
  <Paragraphs>164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 SA3 and RAN3 -&gt; IETF TSVWG</vt:lpstr>
      <vt:lpstr>3GPP SA5 -&gt; NETMOD</vt:lpstr>
      <vt:lpstr>IETF-&gt;3GPP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Individual submissions</vt:lpstr>
      <vt:lpstr>Individual submissions</vt:lpstr>
      <vt:lpstr>Any Other Business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887</cp:revision>
  <dcterms:created xsi:type="dcterms:W3CDTF">2010-02-05T13:52:04Z</dcterms:created>
  <dcterms:modified xsi:type="dcterms:W3CDTF">2023-12-12T16:34:44Z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(3)h7bWGuxDglolP7AtXpdpeIpvYrG1A2z9qp2NxAUoTkF8uUBYWn8WKg0H7VnZ/GL9M0e0h2Pv
TqfLyLhBcs8bzWHfhNAr97GS/Xi4X/smIIeNBYfgcoatBeIQzGe6LuopzU2DQpjvgR3XBuFZ
OBP7vKUJA5R47itWXGLPKjjOfSVlQwOUuTMs7yFNeM+aqHNx6DBfYQe5JLF1jEKDXP3tNEwQ
yVwACM9H8qJEWU+AZU</vt:lpwstr>
  </property>
  <property fmtid="{D5CDD505-2E9C-101B-9397-08002B2CF9AE}" pid="10" name="_2015_ms_pID_7253431">
    <vt:lpwstr>jyp/Gkfw93F1GNkLx+o76/pzOwIxN5lOxwnb2nOxoN86t+Cej9cSf2
AJsKIIdndfNpcmOPsLdIC4E7/3Hzi4xH3wLwLKS97hMCUSWTnl7nXYYhPgSbWieuJDG4Gp+J
rdRRJ1lid42eQMvFjKh7B+YpuU9HxevPFEh3QOvXhbD5RAYLZyn+L7aXCF3zJJuopa1bHIfE
InpNOQRbvjM3Fs+YtcZKOwPtPR1yiyD0WRek</vt:lpwstr>
  </property>
  <property fmtid="{D5CDD505-2E9C-101B-9397-08002B2CF9AE}" pid="11" name="_2015_ms_pID_7253432">
    <vt:lpwstr>lw==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1702398768</vt:lpwstr>
  </property>
</Properties>
</file>